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306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20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9736"/>
    <a:srgbClr val="0F450B"/>
    <a:srgbClr val="D7C7E3"/>
    <a:srgbClr val="864493"/>
    <a:srgbClr val="D0DEC1"/>
    <a:srgbClr val="F0A349"/>
    <a:srgbClr val="FBE1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D9093-6C49-9375-932D-DE8C591F5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1299752-9E83-51CD-E040-60C89495A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DA23770-ED8E-42F8-FCAE-A87DC4F0E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D37F514-EAEE-44F9-627F-4E4391AA7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EE9D6A-62CA-7B39-F8D7-0516E4F1B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64730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C4813-7C44-3783-74BE-F37ED7638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7B4902-BB51-652B-2667-3AB80C546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96A968-8E01-ACD6-A718-BC94EA248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5DA64D5-FE64-83F2-BA0B-E255EFA31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EFAC33-C8D6-754D-9EA8-CCB2318E0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162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AB1AD7-FC31-FDBB-BEB0-AD432E160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625A57-9A4D-8C6B-4C15-B6EAEB707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707232E-0785-E037-C44B-92447F01D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B565E1C-346D-1EE6-86BE-F15209FBA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8B5A20-B83E-F04A-81EA-A17DBE3D4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3951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4F993C-D4F1-E72E-BC70-9555E5C92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D18AB0C-73C1-0A7C-0914-A1F9DF8B15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17BB84E-1267-A56B-3AEB-FF84E6700E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6A69C44-4F93-6C93-746F-638D674CA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5762E4E-D98E-4656-D6EF-F83D0974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4CDCA97-2696-3A93-2922-2364A0B67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961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A334E-1B21-E0F6-2088-3C0A2A426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D209399-3120-F964-CFFA-8BB25E93B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8D8E631-8F5C-6F1F-1AC9-7857D8E884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5AF1EC9-5536-29A9-81EB-0E0D6FE016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CF55D1B-5EE6-DA21-D865-04BDA1D421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39F7AB3-8D2F-3E8C-645B-BC879974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C86B23B-44BC-E3C7-563D-80C780D0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DBBD8B7-3A80-D8B3-55AD-88CC4D0F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604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8B9D1-0441-8863-F1F9-8A963C76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089DA25-C2BB-3714-524F-38084FB4C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0188D2-7F90-2C44-C47E-A2C55F0F3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C85CCD-9D73-347F-2ADB-BA4F1E87C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9477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5D5BAFB-464D-9FC8-8582-C082F8E5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DFDF88B-9152-0DF3-4CDE-C8EC92A58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BEDE1A3-0EA8-3210-EC3F-E5E97704C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8701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23CDAD-0D1E-1D45-9085-5D29BBBF8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CC74D3-424E-DA92-D348-C09A49717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355E573-D93B-6AA6-DFD8-5125DDA1D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35FE762-7371-7F49-2F26-984BB1F66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3C48A41-D7E0-A943-7102-36253509D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03B0A05-3F09-438D-8553-7D4B42BD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8512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0DDE8F-9D69-2653-0AE5-4ABED5DEB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6D065A6-8B56-D080-C33C-C6E193D8E2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C41DDE5-28ED-1FBA-C47B-DE34C5A02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84903AE-BC0F-BE19-201F-9AC76ADD5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52AB812-2178-1443-B75C-9409AE8CF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A1E2C69-8F2E-99F8-BE40-B4C87A836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3176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41BC5B-7F54-3717-0785-2DE12CED8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CDD5B9F-A11B-5861-6466-420BA3D3E2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771B71-1623-15AC-182F-0EF9ACB12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7E140CF-CFE7-B916-D899-B16A4C8C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90BC1F-1772-64DF-F35F-9D9A4DD60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405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E2E272B-8992-C0C9-4293-9FEC62F999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5B66D53-371B-92D2-CF91-9A288B72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44BFFE0-7236-CDD6-9CF3-02A290772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C91148-A0F7-579B-87A5-DBC2E678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57688D-614F-0B04-FBF9-D5AC3792D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718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AA52716-CA0B-2938-4063-CC1759B60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94320C-CA7D-9F69-04DA-F70C31BF9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275F21-A500-95E2-DE8B-E8D196C49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4D07D-303D-455F-9279-02CEB2BCE47C}" type="datetimeFigureOut">
              <a:rPr lang="nl-NL" smtClean="0"/>
              <a:t>11-3-2024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6A6EEC-1AA9-0D82-8D2F-9BEB0BE0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9CC62D-DD07-D4BA-56D9-F4557AC60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74C76-5FC4-4D6D-BBED-D1835F15514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180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3656661C-9323-EF85-1392-3E6A1DBD09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17" t="18666" r="32166" b="16232"/>
          <a:stretch/>
        </p:blipFill>
        <p:spPr>
          <a:xfrm>
            <a:off x="3103339" y="0"/>
            <a:ext cx="8987061" cy="540251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136CC32-7998-3752-E1A9-6B77A849EABE}"/>
              </a:ext>
            </a:extLst>
          </p:cNvPr>
          <p:cNvSpPr txBox="1"/>
          <p:nvPr/>
        </p:nvSpPr>
        <p:spPr>
          <a:xfrm>
            <a:off x="427956" y="2777639"/>
            <a:ext cx="423342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NL" sz="4000" b="1">
                <a:solidFill>
                  <a:srgbClr val="3E9736"/>
                </a:solidFill>
              </a:rPr>
              <a:t>Wegen ruimtelijke initiatieven</a:t>
            </a:r>
          </a:p>
          <a:p>
            <a:r>
              <a:rPr lang="nl-NL" sz="4000" b="1">
                <a:solidFill>
                  <a:srgbClr val="3E9736"/>
                </a:solidFill>
              </a:rPr>
              <a:t>op de leest van de Omgevingsvisie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43467E9-44B0-B075-7F6E-B36DBD51CE73}"/>
              </a:ext>
            </a:extLst>
          </p:cNvPr>
          <p:cNvSpPr txBox="1"/>
          <p:nvPr/>
        </p:nvSpPr>
        <p:spPr>
          <a:xfrm>
            <a:off x="1240221" y="641131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861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F9DD96B-2443-44E0-BA9F-01C5086BA6D8}"/>
              </a:ext>
            </a:extLst>
          </p:cNvPr>
          <p:cNvSpPr txBox="1"/>
          <p:nvPr/>
        </p:nvSpPr>
        <p:spPr>
          <a:xfrm>
            <a:off x="415290" y="215628"/>
            <a:ext cx="113614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>
                <a:solidFill>
                  <a:srgbClr val="3E9736"/>
                </a:solidFill>
              </a:rPr>
              <a:t>Uitvoering Omgevingsvisie: </a:t>
            </a:r>
          </a:p>
          <a:p>
            <a:r>
              <a:rPr lang="nl-NL" sz="2800" i="1">
                <a:solidFill>
                  <a:srgbClr val="3E9736"/>
                </a:solidFill>
              </a:rPr>
              <a:t>nieuwe doelen, nieuwe werkwijze </a:t>
            </a:r>
          </a:p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47AAE61-4CA2-4BCB-8F30-8B87DC983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969" t="38778" r="37187" b="29500"/>
          <a:stretch/>
        </p:blipFill>
        <p:spPr>
          <a:xfrm>
            <a:off x="647272" y="1345915"/>
            <a:ext cx="5688124" cy="538635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494975E-428B-49E7-96AE-A4165D2754BF}"/>
              </a:ext>
            </a:extLst>
          </p:cNvPr>
          <p:cNvSpPr txBox="1"/>
          <p:nvPr/>
        </p:nvSpPr>
        <p:spPr>
          <a:xfrm>
            <a:off x="7501889" y="1446734"/>
            <a:ext cx="42748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3E9736"/>
                </a:solidFill>
              </a:rPr>
              <a:t>Ruimtelijke ontwikkeling op de leest van brede welvaart, hele leefomgeving (Omgevingswet)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3E9736"/>
                </a:solidFill>
              </a:rPr>
              <a:t>Betekent afwijkingen mogelijk maken vigerende bestemmingsplannen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3E9736"/>
                </a:solidFill>
              </a:rPr>
              <a:t>Nieuwe doelen: maar niet stapelen van ambities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3E9736"/>
                </a:solidFill>
              </a:rPr>
              <a:t>Flexibel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3E9736"/>
                </a:solidFill>
              </a:rPr>
              <a:t>Integraal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3E9736"/>
                </a:solidFill>
              </a:rPr>
              <a:t>Ruimte voor maatwerk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3E9736"/>
                </a:solidFill>
              </a:rPr>
              <a:t>Gebiedsgericht-stad dorpen en buitengebied</a:t>
            </a:r>
          </a:p>
        </p:txBody>
      </p:sp>
    </p:spTree>
    <p:extLst>
      <p:ext uri="{BB962C8B-B14F-4D97-AF65-F5344CB8AC3E}">
        <p14:creationId xmlns:p14="http://schemas.microsoft.com/office/powerpoint/2010/main" val="739292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GRAMMA">
            <a:extLst>
              <a:ext uri="{FF2B5EF4-FFF2-40B4-BE49-F238E27FC236}">
                <a16:creationId xmlns:a16="http://schemas.microsoft.com/office/drawing/2014/main" id="{3C135203-7149-C5C8-37AF-0D026334C4FE}"/>
              </a:ext>
            </a:extLst>
          </p:cNvPr>
          <p:cNvSpPr txBox="1">
            <a:spLocks/>
          </p:cNvSpPr>
          <p:nvPr/>
        </p:nvSpPr>
        <p:spPr>
          <a:xfrm>
            <a:off x="490484" y="177800"/>
            <a:ext cx="10502901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500" b="1" kern="1200">
                <a:solidFill>
                  <a:srgbClr val="386F3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Wegingsmodel: Hoe werkt het?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BF91372-8541-17C4-94D1-6DE06FBEBDDA}"/>
              </a:ext>
            </a:extLst>
          </p:cNvPr>
          <p:cNvSpPr txBox="1"/>
          <p:nvPr/>
        </p:nvSpPr>
        <p:spPr>
          <a:xfrm>
            <a:off x="490484" y="1393030"/>
            <a:ext cx="494434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i="0" u="none" strike="noStrike" baseline="0">
                <a:solidFill>
                  <a:srgbClr val="3E9736"/>
                </a:solidFill>
                <a:latin typeface="AcuminVariableConcept"/>
              </a:rPr>
              <a:t>6 thema’s van de leefomgeving: </a:t>
            </a:r>
          </a:p>
          <a:p>
            <a:endParaRPr lang="nl-NL" sz="2800" b="1" i="0" u="none" strike="noStrike" baseline="0">
              <a:solidFill>
                <a:srgbClr val="3E9736"/>
              </a:solidFill>
              <a:latin typeface="AcuminVariableConcept"/>
            </a:endParaRPr>
          </a:p>
          <a:p>
            <a:r>
              <a:rPr lang="nl-NL" sz="2400" b="1">
                <a:solidFill>
                  <a:schemeClr val="accent2"/>
                </a:solidFill>
                <a:latin typeface="AcuminVariableConcept"/>
              </a:rPr>
              <a:t>Oranje: </a:t>
            </a:r>
            <a:r>
              <a:rPr lang="nl-NL" sz="2400">
                <a:solidFill>
                  <a:schemeClr val="accent2"/>
                </a:solidFill>
                <a:latin typeface="AcuminVariableConcept"/>
              </a:rPr>
              <a:t>programma en duurzaamheid</a:t>
            </a:r>
          </a:p>
          <a:p>
            <a:r>
              <a:rPr lang="nl-NL" sz="2400" b="1" i="0" u="none" strike="noStrike" baseline="0">
                <a:solidFill>
                  <a:schemeClr val="accent6">
                    <a:lumMod val="75000"/>
                  </a:schemeClr>
                </a:solidFill>
                <a:latin typeface="AcuminVariableConcept"/>
              </a:rPr>
              <a:t>Groen: </a:t>
            </a:r>
            <a:r>
              <a:rPr lang="nl-NL" sz="2400" i="0" u="none" strike="noStrike" baseline="0">
                <a:solidFill>
                  <a:schemeClr val="accent6">
                    <a:lumMod val="75000"/>
                  </a:schemeClr>
                </a:solidFill>
                <a:latin typeface="AcuminVariableConcept"/>
              </a:rPr>
              <a:t>natuur en klimaat en ruimtelijke inpassing</a:t>
            </a:r>
          </a:p>
          <a:p>
            <a:r>
              <a:rPr lang="nl-NL" sz="2400" b="1">
                <a:solidFill>
                  <a:srgbClr val="7030A0"/>
                </a:solidFill>
                <a:latin typeface="AcuminVariableConcept"/>
              </a:rPr>
              <a:t>Paars: </a:t>
            </a:r>
            <a:r>
              <a:rPr lang="nl-NL" sz="2400">
                <a:solidFill>
                  <a:srgbClr val="7030A0"/>
                </a:solidFill>
                <a:latin typeface="AcuminVariableConcept"/>
              </a:rPr>
              <a:t>inclusie en gezondheid</a:t>
            </a:r>
            <a:endParaRPr lang="nl-NL" sz="2400" i="0" u="none" strike="noStrike" baseline="0">
              <a:solidFill>
                <a:srgbClr val="7030A0"/>
              </a:solidFill>
              <a:latin typeface="AcuminVariableConcept"/>
            </a:endParaRPr>
          </a:p>
          <a:p>
            <a:endParaRPr lang="nl-NL">
              <a:solidFill>
                <a:srgbClr val="282827"/>
              </a:solidFill>
              <a:latin typeface="AcuminVariableConcept"/>
            </a:endParaRPr>
          </a:p>
          <a:p>
            <a:r>
              <a:rPr lang="nl-NL" sz="2400" b="1">
                <a:solidFill>
                  <a:srgbClr val="3E9736"/>
                </a:solidFill>
                <a:latin typeface="AcuminVariableConcept"/>
              </a:rPr>
              <a:t>APELDOORNS PEIL </a:t>
            </a:r>
          </a:p>
          <a:p>
            <a:r>
              <a:rPr lang="nl-NL" sz="2400">
                <a:solidFill>
                  <a:srgbClr val="3E9736"/>
                </a:solidFill>
                <a:latin typeface="AcuminVariableConcept"/>
              </a:rPr>
              <a:t>Geen absoluut afvinklijstje, </a:t>
            </a:r>
          </a:p>
          <a:p>
            <a:r>
              <a:rPr lang="nl-NL" sz="2400">
                <a:solidFill>
                  <a:srgbClr val="3E9736"/>
                </a:solidFill>
                <a:latin typeface="AcuminVariableConcept"/>
              </a:rPr>
              <a:t>maar kwalitatieve benadering </a:t>
            </a:r>
          </a:p>
          <a:p>
            <a:r>
              <a:rPr lang="nl-NL" sz="2400">
                <a:solidFill>
                  <a:srgbClr val="3E9736"/>
                </a:solidFill>
                <a:latin typeface="AcuminVariableConcept"/>
              </a:rPr>
              <a:t>met indicatieve puntentelling </a:t>
            </a:r>
          </a:p>
          <a:p>
            <a:endParaRPr lang="nl-NL" sz="2400">
              <a:solidFill>
                <a:srgbClr val="3E9736"/>
              </a:solidFill>
              <a:latin typeface="AcuminVariableConcept"/>
            </a:endParaRPr>
          </a:p>
          <a:p>
            <a:r>
              <a:rPr lang="nl-NL" sz="2400">
                <a:solidFill>
                  <a:srgbClr val="3E9736"/>
                </a:solidFill>
                <a:latin typeface="AcuminVariableConcept"/>
              </a:rPr>
              <a:t>Doel samen NAP=120 pt </a:t>
            </a:r>
          </a:p>
          <a:p>
            <a:endParaRPr lang="nl-NL">
              <a:solidFill>
                <a:srgbClr val="282827"/>
              </a:solidFill>
              <a:latin typeface="AcuminVariableConcep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>
              <a:solidFill>
                <a:srgbClr val="282827"/>
              </a:solidFill>
              <a:latin typeface="AcuminVariableConcept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4D14D95-70A8-F0FA-4071-DA49CB440C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93" t="52427" r="31243" b="16909"/>
          <a:stretch/>
        </p:blipFill>
        <p:spPr>
          <a:xfrm>
            <a:off x="5434824" y="1798971"/>
            <a:ext cx="6651845" cy="427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81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GRAMMA">
            <a:extLst>
              <a:ext uri="{FF2B5EF4-FFF2-40B4-BE49-F238E27FC236}">
                <a16:creationId xmlns:a16="http://schemas.microsoft.com/office/drawing/2014/main" id="{FACE18A7-F734-8716-43D3-DB560176270A}"/>
              </a:ext>
            </a:extLst>
          </p:cNvPr>
          <p:cNvSpPr txBox="1">
            <a:spLocks/>
          </p:cNvSpPr>
          <p:nvPr/>
        </p:nvSpPr>
        <p:spPr>
          <a:xfrm>
            <a:off x="177471" y="329058"/>
            <a:ext cx="4976866" cy="5789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500" b="1" kern="1200">
                <a:solidFill>
                  <a:srgbClr val="386F3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Wijken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647B7CE7-A90C-82EC-B0AC-22AFBD7E6E41}"/>
              </a:ext>
            </a:extLst>
          </p:cNvPr>
          <p:cNvSpPr txBox="1"/>
          <p:nvPr/>
        </p:nvSpPr>
        <p:spPr>
          <a:xfrm>
            <a:off x="177471" y="1106918"/>
            <a:ext cx="5289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i="1">
                <a:solidFill>
                  <a:srgbClr val="3E9736"/>
                </a:solidFill>
              </a:rPr>
              <a:t>Visie op wijken </a:t>
            </a:r>
          </a:p>
          <a:p>
            <a:r>
              <a:rPr lang="nl-NL"/>
              <a:t>Er spelen veel opgaven, rond energietransitie, klimaatadaptatie en leefbaarheid.</a:t>
            </a:r>
          </a:p>
          <a:p>
            <a:endParaRPr lang="nl-NL"/>
          </a:p>
          <a:p>
            <a:r>
              <a:rPr lang="nl-NL"/>
              <a:t>Geen hele grote ontwikkelingprojecten, wel vernieuwing transformatie en herinrichting is de verwachting. Initiatieven op gebied van woningbouw wegen we breed ahv de 6 thema’s.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2D6DB75-A2B1-1D71-F124-09AB76659804}"/>
              </a:ext>
            </a:extLst>
          </p:cNvPr>
          <p:cNvSpPr txBox="1"/>
          <p:nvPr/>
        </p:nvSpPr>
        <p:spPr>
          <a:xfrm>
            <a:off x="6192135" y="420691"/>
            <a:ext cx="1921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>
                <a:solidFill>
                  <a:schemeClr val="accent2"/>
                </a:solidFill>
              </a:rPr>
              <a:t>Programma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BC7EB87-75B7-80AA-556D-EB71054C02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959" t="12378" r="20183" b="6063"/>
          <a:stretch/>
        </p:blipFill>
        <p:spPr>
          <a:xfrm>
            <a:off x="5595456" y="943911"/>
            <a:ext cx="6278819" cy="516680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6382B8B-AF14-6C4A-F7C5-E21A051C1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460" y="3614157"/>
            <a:ext cx="4516892" cy="249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901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GRAMMA">
            <a:extLst>
              <a:ext uri="{FF2B5EF4-FFF2-40B4-BE49-F238E27FC236}">
                <a16:creationId xmlns:a16="http://schemas.microsoft.com/office/drawing/2014/main" id="{FACE18A7-F734-8716-43D3-DB560176270A}"/>
              </a:ext>
            </a:extLst>
          </p:cNvPr>
          <p:cNvSpPr txBox="1">
            <a:spLocks/>
          </p:cNvSpPr>
          <p:nvPr/>
        </p:nvSpPr>
        <p:spPr>
          <a:xfrm>
            <a:off x="646992" y="392828"/>
            <a:ext cx="4976866" cy="5789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500" b="1" kern="1200">
                <a:solidFill>
                  <a:srgbClr val="386F3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Wijken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2D6DB75-A2B1-1D71-F124-09AB76659804}"/>
              </a:ext>
            </a:extLst>
          </p:cNvPr>
          <p:cNvSpPr txBox="1"/>
          <p:nvPr/>
        </p:nvSpPr>
        <p:spPr>
          <a:xfrm>
            <a:off x="6192135" y="420691"/>
            <a:ext cx="2363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>
                <a:solidFill>
                  <a:schemeClr val="accent2"/>
                </a:solidFill>
              </a:rPr>
              <a:t>Duurzaamheid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9BB1932-D8CD-5D4D-B477-D061E29D5D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72" t="11307" r="20045" b="4350"/>
          <a:stretch/>
        </p:blipFill>
        <p:spPr>
          <a:xfrm>
            <a:off x="5897460" y="1113378"/>
            <a:ext cx="5821770" cy="499733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769E27F-A1A0-BC04-4250-933F03CA8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92" y="3071287"/>
            <a:ext cx="5123061" cy="30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8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BE011B7-C44F-D359-75CE-DC0A30F185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890" t="10236" r="19839" b="3708"/>
          <a:stretch/>
        </p:blipFill>
        <p:spPr>
          <a:xfrm>
            <a:off x="5452821" y="679508"/>
            <a:ext cx="6616116" cy="5670957"/>
          </a:xfrm>
          <a:prstGeom prst="rect">
            <a:avLst/>
          </a:prstGeom>
        </p:spPr>
      </p:pic>
      <p:sp>
        <p:nvSpPr>
          <p:cNvPr id="4" name="PROGRAMMA">
            <a:extLst>
              <a:ext uri="{FF2B5EF4-FFF2-40B4-BE49-F238E27FC236}">
                <a16:creationId xmlns:a16="http://schemas.microsoft.com/office/drawing/2014/main" id="{FACE18A7-F734-8716-43D3-DB560176270A}"/>
              </a:ext>
            </a:extLst>
          </p:cNvPr>
          <p:cNvSpPr txBox="1">
            <a:spLocks/>
          </p:cNvSpPr>
          <p:nvPr/>
        </p:nvSpPr>
        <p:spPr>
          <a:xfrm>
            <a:off x="748969" y="364966"/>
            <a:ext cx="4976866" cy="5789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500" b="1" kern="1200">
                <a:solidFill>
                  <a:srgbClr val="386F3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Wijken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2D6DB75-A2B1-1D71-F124-09AB76659804}"/>
              </a:ext>
            </a:extLst>
          </p:cNvPr>
          <p:cNvSpPr txBox="1"/>
          <p:nvPr/>
        </p:nvSpPr>
        <p:spPr>
          <a:xfrm>
            <a:off x="6192135" y="420691"/>
            <a:ext cx="2890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>
                <a:solidFill>
                  <a:srgbClr val="3E9736"/>
                </a:solidFill>
              </a:rPr>
              <a:t>Natuur en klimaat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DE11864-8D9F-FD93-683C-F55764726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69" y="4079758"/>
            <a:ext cx="4543425" cy="14668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7ACB06A-9446-E26C-FAAD-757528B54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969" y="2390922"/>
            <a:ext cx="4543425" cy="146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1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GRAMMA">
            <a:extLst>
              <a:ext uri="{FF2B5EF4-FFF2-40B4-BE49-F238E27FC236}">
                <a16:creationId xmlns:a16="http://schemas.microsoft.com/office/drawing/2014/main" id="{FACE18A7-F734-8716-43D3-DB560176270A}"/>
              </a:ext>
            </a:extLst>
          </p:cNvPr>
          <p:cNvSpPr txBox="1">
            <a:spLocks/>
          </p:cNvSpPr>
          <p:nvPr/>
        </p:nvSpPr>
        <p:spPr>
          <a:xfrm>
            <a:off x="177471" y="329058"/>
            <a:ext cx="4976866" cy="5789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500" b="1" kern="1200">
                <a:solidFill>
                  <a:srgbClr val="386F3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Wijken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2D6DB75-A2B1-1D71-F124-09AB76659804}"/>
              </a:ext>
            </a:extLst>
          </p:cNvPr>
          <p:cNvSpPr txBox="1"/>
          <p:nvPr/>
        </p:nvSpPr>
        <p:spPr>
          <a:xfrm>
            <a:off x="6192135" y="420691"/>
            <a:ext cx="3337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>
                <a:solidFill>
                  <a:srgbClr val="3E9736"/>
                </a:solidFill>
              </a:rPr>
              <a:t>Ruimtelijke inpassing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61BA073-FB22-F10A-A325-2402A9770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62" y="2921371"/>
            <a:ext cx="4761675" cy="350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CE432DD-2614-F66D-05DC-62C2FD94E4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45" t="14801" r="50734" b="4799"/>
          <a:stretch/>
        </p:blipFill>
        <p:spPr>
          <a:xfrm>
            <a:off x="5542928" y="943911"/>
            <a:ext cx="4976866" cy="551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03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GRAMMA">
            <a:extLst>
              <a:ext uri="{FF2B5EF4-FFF2-40B4-BE49-F238E27FC236}">
                <a16:creationId xmlns:a16="http://schemas.microsoft.com/office/drawing/2014/main" id="{FACE18A7-F734-8716-43D3-DB560176270A}"/>
              </a:ext>
            </a:extLst>
          </p:cNvPr>
          <p:cNvSpPr txBox="1">
            <a:spLocks/>
          </p:cNvSpPr>
          <p:nvPr/>
        </p:nvSpPr>
        <p:spPr>
          <a:xfrm>
            <a:off x="177471" y="329058"/>
            <a:ext cx="4976866" cy="5789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500" b="1" kern="1200">
                <a:solidFill>
                  <a:srgbClr val="386F3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Wijken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2D6DB75-A2B1-1D71-F124-09AB76659804}"/>
              </a:ext>
            </a:extLst>
          </p:cNvPr>
          <p:cNvSpPr txBox="1"/>
          <p:nvPr/>
        </p:nvSpPr>
        <p:spPr>
          <a:xfrm>
            <a:off x="5537793" y="141127"/>
            <a:ext cx="3372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>
                <a:solidFill>
                  <a:srgbClr val="7030A0"/>
                </a:solidFill>
              </a:rPr>
              <a:t>Samenleving inclusie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5C14A6A-DA9E-B77B-4335-6C3E8E9784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959" t="13448" r="19771" b="4992"/>
          <a:stretch/>
        </p:blipFill>
        <p:spPr>
          <a:xfrm>
            <a:off x="4655360" y="943911"/>
            <a:ext cx="6871113" cy="558186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B8775C8-9FB7-9987-0B15-5D3CB3F7A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48" y="3936240"/>
            <a:ext cx="4243580" cy="258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62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GRAMMA">
            <a:extLst>
              <a:ext uri="{FF2B5EF4-FFF2-40B4-BE49-F238E27FC236}">
                <a16:creationId xmlns:a16="http://schemas.microsoft.com/office/drawing/2014/main" id="{FACE18A7-F734-8716-43D3-DB560176270A}"/>
              </a:ext>
            </a:extLst>
          </p:cNvPr>
          <p:cNvSpPr txBox="1">
            <a:spLocks/>
          </p:cNvSpPr>
          <p:nvPr/>
        </p:nvSpPr>
        <p:spPr>
          <a:xfrm>
            <a:off x="177471" y="329058"/>
            <a:ext cx="4976866" cy="5789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500" b="1" kern="1200">
                <a:solidFill>
                  <a:srgbClr val="386F3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Wijken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2D6DB75-A2B1-1D71-F124-09AB76659804}"/>
              </a:ext>
            </a:extLst>
          </p:cNvPr>
          <p:cNvSpPr txBox="1"/>
          <p:nvPr/>
        </p:nvSpPr>
        <p:spPr>
          <a:xfrm>
            <a:off x="5537794" y="168181"/>
            <a:ext cx="3960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>
                <a:solidFill>
                  <a:srgbClr val="7030A0"/>
                </a:solidFill>
              </a:rPr>
              <a:t>Samenleving gezondheid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492DF32-258A-24EE-F560-C8D6D842C8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51" t="8524" r="20825" b="5206"/>
          <a:stretch/>
        </p:blipFill>
        <p:spPr>
          <a:xfrm>
            <a:off x="4726278" y="1317072"/>
            <a:ext cx="5902574" cy="52087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B992C60-2B19-CD3D-1DC6-264D14D02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20" y="4487629"/>
            <a:ext cx="3844403" cy="203814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80A54A9-8F28-7F18-7D98-B89A69DEF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20" y="2320743"/>
            <a:ext cx="3844403" cy="21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00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03C6940A-581B-B9D9-BE8A-76C917B9C5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21" t="16720" r="60709" b="35313"/>
          <a:stretch/>
        </p:blipFill>
        <p:spPr>
          <a:xfrm>
            <a:off x="5822272" y="1240325"/>
            <a:ext cx="6369727" cy="5212579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36BC47EA-9713-89CB-CA97-525F07F429E6}"/>
              </a:ext>
            </a:extLst>
          </p:cNvPr>
          <p:cNvSpPr txBox="1"/>
          <p:nvPr/>
        </p:nvSpPr>
        <p:spPr>
          <a:xfrm>
            <a:off x="751228" y="335845"/>
            <a:ext cx="47985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>
                <a:solidFill>
                  <a:srgbClr val="3E9736"/>
                </a:solidFill>
              </a:rPr>
              <a:t>Hoe gaat het verder?</a:t>
            </a:r>
          </a:p>
          <a:p>
            <a:endParaRPr lang="nl-NL"/>
          </a:p>
          <a:p>
            <a:r>
              <a:rPr lang="nl-NL"/>
              <a:t>PMA (25 april) en gemeenteraad (20 mei)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/>
              <a:t>Raad stelt werkwijze vast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/>
              <a:t>B&amp;W stelt ‘normen’ vast</a:t>
            </a:r>
          </a:p>
          <a:p>
            <a:endParaRPr lang="nl-NL"/>
          </a:p>
          <a:p>
            <a:r>
              <a:rPr lang="nl-NL"/>
              <a:t>Najaar 2024 invoering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/>
              <a:t>Proces verder uitwerken</a:t>
            </a:r>
          </a:p>
          <a:p>
            <a:endParaRPr lang="nl-NL"/>
          </a:p>
          <a:p>
            <a:endParaRPr lang="nl-NL"/>
          </a:p>
          <a:p>
            <a:r>
              <a:rPr lang="nl-NL"/>
              <a:t>Tot slot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/>
              <a:t>Gaat om het goede gesprek over integrale kwaliteit, dus geen afvinklijst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/>
              <a:t>Het is onderbouwing voor aanpassing omgevingsplan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/>
              <a:t>Principe akkoord om verder te gaan met formele procedures</a:t>
            </a:r>
          </a:p>
          <a:p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0175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7C926-404E-CF2E-5834-C2E010406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810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l-NL" b="1"/>
              <a:t>Subsidieregeling Natuurinclusief en Klimaatadptief ontwikkelen en bouwen</a:t>
            </a:r>
            <a:br>
              <a:rPr lang="nl-NL" b="1"/>
            </a:b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F3B9F1-7A65-39FE-3B85-0B5F22DF5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NIKA-beleid</a:t>
            </a:r>
          </a:p>
          <a:p>
            <a:r>
              <a:rPr lang="nl-NL"/>
              <a:t>Subsidieregeling NIKA</a:t>
            </a:r>
          </a:p>
        </p:txBody>
      </p:sp>
    </p:spTree>
    <p:extLst>
      <p:ext uri="{BB962C8B-B14F-4D97-AF65-F5344CB8AC3E}">
        <p14:creationId xmlns:p14="http://schemas.microsoft.com/office/powerpoint/2010/main" val="3537315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845C54-6AF0-A366-EA66-48865BD6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5108655" cy="589801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NIKA-beleid</a:t>
            </a:r>
            <a:b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4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	</a:t>
            </a:r>
            <a:r>
              <a:rPr kumimoji="0" lang="en-US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Vaste waarden</a:t>
            </a:r>
            <a:br>
              <a:rPr kumimoji="0" lang="en-US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	5 punten obv variabele waarden:</a:t>
            </a:r>
            <a:br>
              <a:rPr kumimoji="0" lang="en-US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nl-NL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1.	biodiversiteit;</a:t>
            </a:r>
            <a:br>
              <a:rPr kumimoji="0" lang="nl-NL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nl-NL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2.	dak- en gevelgroen;</a:t>
            </a:r>
            <a:br>
              <a:rPr kumimoji="0" lang="nl-NL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nl-NL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3.	klimaatadaptatie.</a:t>
            </a:r>
            <a:br>
              <a:rPr kumimoji="0" lang="nl-NL" sz="4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br>
              <a:rPr lang="en-US" b="1"/>
            </a:br>
            <a:endParaRPr lang="en-US" b="1"/>
          </a:p>
        </p:txBody>
      </p:sp>
      <p:pic>
        <p:nvPicPr>
          <p:cNvPr id="6" name="Afbeelding 5" descr="Afbeelding met tekst, schermopname&#10;&#10;Automatisch gegenereerde beschrijving">
            <a:extLst>
              <a:ext uri="{FF2B5EF4-FFF2-40B4-BE49-F238E27FC236}">
                <a16:creationId xmlns:a16="http://schemas.microsoft.com/office/drawing/2014/main" id="{1742E488-48A9-860D-2FE3-13FE4D1E8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45" y="0"/>
            <a:ext cx="48851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6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5D33D8-4B6B-8AAB-0920-7800166E0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047" y="75956"/>
            <a:ext cx="10515600" cy="1325563"/>
          </a:xfrm>
        </p:spPr>
        <p:txBody>
          <a:bodyPr/>
          <a:lstStyle/>
          <a:p>
            <a:r>
              <a:rPr lang="nl-NL" b="1"/>
              <a:t>Subsidieregeling NIKA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716D7FB-0E6F-278F-7904-127ABF844FF3}"/>
              </a:ext>
            </a:extLst>
          </p:cNvPr>
          <p:cNvSpPr txBox="1"/>
          <p:nvPr/>
        </p:nvSpPr>
        <p:spPr>
          <a:xfrm>
            <a:off x="468923" y="1171321"/>
            <a:ext cx="1109784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/>
              <a:t>Door de gemeenteraad is € 5.000.000,- beschikbaar gesteld. </a:t>
            </a:r>
          </a:p>
          <a:p>
            <a:endParaRPr lang="nl-NL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/>
              <a:t>Wanneer subsidie mogelijk?</a:t>
            </a:r>
          </a:p>
          <a:p>
            <a:r>
              <a:rPr lang="nl-NL" sz="2000"/>
              <a:t>- 	Woningbouwproject in bestaand stedelijk gebied (= bestaande stad/dorp)</a:t>
            </a:r>
          </a:p>
          <a:p>
            <a:r>
              <a:rPr lang="nl-NL" sz="2000"/>
              <a:t>-	Minimaal 11 woningen of een bouwvlak van 200m2</a:t>
            </a:r>
          </a:p>
          <a:p>
            <a:r>
              <a:rPr lang="nl-NL" sz="2000"/>
              <a:t>-	minimaal 70% van de woningen zijn betaalbaar</a:t>
            </a:r>
          </a:p>
          <a:p>
            <a:r>
              <a:rPr lang="nl-NL" sz="2000"/>
              <a:t>-	Voldoen aan alle vereisten NIKA-beleid</a:t>
            </a:r>
          </a:p>
          <a:p>
            <a:r>
              <a:rPr lang="nl-NL" sz="2000"/>
              <a:t>-	De start bouw vindt plaats binnen 12 maanden na verlening subsidie</a:t>
            </a:r>
          </a:p>
          <a:p>
            <a:r>
              <a:rPr lang="nl-NL" sz="2000"/>
              <a:t>-	De oplevering van de inrichtingsmaatregelen in het project vindt uiterlijk 48 maanden na 	startbouw plaats</a:t>
            </a:r>
          </a:p>
          <a:p>
            <a:endParaRPr lang="nl-NL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/>
              <a:t>Waarvoor subsidie?</a:t>
            </a:r>
          </a:p>
          <a:p>
            <a:r>
              <a:rPr lang="nl-NL" sz="2000"/>
              <a:t>De totale kosten van de inrichtingsmaatregelen die aantoonbaar samenhangen met de realisatie van de NIKA voorwaarden.</a:t>
            </a:r>
          </a:p>
          <a:p>
            <a:endParaRPr lang="nl-NL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/>
              <a:t>Hoogte subsidie</a:t>
            </a:r>
          </a:p>
          <a:p>
            <a:r>
              <a:rPr lang="nl-NL" sz="2000"/>
              <a:t>70% van de totale kosten van de inrichtingsmaatregelen met een maximum van €1.000.000 per project.</a:t>
            </a:r>
          </a:p>
        </p:txBody>
      </p:sp>
    </p:spTree>
    <p:extLst>
      <p:ext uri="{BB962C8B-B14F-4D97-AF65-F5344CB8AC3E}">
        <p14:creationId xmlns:p14="http://schemas.microsoft.com/office/powerpoint/2010/main" val="794106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847702-A165-E714-B2BC-0064144C6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Planning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0B065A9-1C10-04CC-A76B-3274A17BAC0C}"/>
              </a:ext>
            </a:extLst>
          </p:cNvPr>
          <p:cNvSpPr txBox="1"/>
          <p:nvPr/>
        </p:nvSpPr>
        <p:spPr>
          <a:xfrm>
            <a:off x="838199" y="1852246"/>
            <a:ext cx="110297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000"/>
              <a:t>Concept subsidieregeling ter consultatie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000"/>
              <a:t>Reacties versturen aan: m.kuipers@apeldoorn.nl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000"/>
              <a:t>Reacties zijn welkom t/m maart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000"/>
              <a:t>Besluit B&amp;W 4 juni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000"/>
              <a:t>1 juli treedt de regeling inwerking</a:t>
            </a:r>
          </a:p>
        </p:txBody>
      </p:sp>
    </p:spTree>
    <p:extLst>
      <p:ext uri="{BB962C8B-B14F-4D97-AF65-F5344CB8AC3E}">
        <p14:creationId xmlns:p14="http://schemas.microsoft.com/office/powerpoint/2010/main" val="674459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6CAC4CA-3E85-A42E-6E36-CC73CF454B4B}"/>
              </a:ext>
            </a:extLst>
          </p:cNvPr>
          <p:cNvSpPr txBox="1"/>
          <p:nvPr/>
        </p:nvSpPr>
        <p:spPr>
          <a:xfrm>
            <a:off x="636222" y="1754200"/>
            <a:ext cx="26690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>
                <a:solidFill>
                  <a:srgbClr val="3E9736"/>
                </a:solidFill>
              </a:rPr>
              <a:t>Reacties en</a:t>
            </a:r>
          </a:p>
          <a:p>
            <a:r>
              <a:rPr lang="nl-NL" sz="4400" b="1">
                <a:solidFill>
                  <a:srgbClr val="3E9736"/>
                </a:solidFill>
              </a:rPr>
              <a:t>vragen</a:t>
            </a:r>
            <a:endParaRPr lang="nl-NL" sz="4400">
              <a:solidFill>
                <a:srgbClr val="3E9736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01CF45-BC04-E237-B4EB-477B5D4E9A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17" t="18666" r="32166" b="6222"/>
          <a:stretch/>
        </p:blipFill>
        <p:spPr>
          <a:xfrm>
            <a:off x="3062699" y="472440"/>
            <a:ext cx="8987061" cy="62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5451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3310</TotalTime>
  <Words>439</Words>
  <Application>Microsoft Office PowerPoint</Application>
  <PresentationFormat>Breedbeeld</PresentationFormat>
  <Paragraphs>83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AcuminVariableConcept</vt:lpstr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Subsidieregeling Natuurinclusief en Klimaatadptief ontwikkelen en bouwen </vt:lpstr>
      <vt:lpstr>NIKA-beleid - Vaste waarden - 5 punten obv variabele waarden: 1. biodiversiteit; 2. dak- en gevelgroen; 3. klimaatadaptatie.  </vt:lpstr>
      <vt:lpstr>Subsidieregeling NIKA</vt:lpstr>
      <vt:lpstr>Planning</vt:lpstr>
      <vt:lpstr>PowerPoint-presentatie</vt:lpstr>
    </vt:vector>
  </TitlesOfParts>
  <Company>Gemeente Apeldoorn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Bisseling, JAJ (Jeannette)</dc:creator>
  <cp:lastModifiedBy>Wiebing, GA (Gerald)</cp:lastModifiedBy>
  <cp:revision>84</cp:revision>
  <dcterms:created xsi:type="dcterms:W3CDTF">2023-02-06T12:13:57Z</dcterms:created>
  <dcterms:modified xsi:type="dcterms:W3CDTF">2024-03-11T13:51:37Z</dcterms:modified>
</cp:coreProperties>
</file>